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sldIdLst>
    <p:sldId id="272" r:id="rId2"/>
    <p:sldId id="419" r:id="rId3"/>
    <p:sldId id="258" r:id="rId4"/>
    <p:sldId id="411" r:id="rId5"/>
    <p:sldId id="412" r:id="rId6"/>
    <p:sldId id="259" r:id="rId7"/>
    <p:sldId id="261" r:id="rId8"/>
    <p:sldId id="262" r:id="rId9"/>
    <p:sldId id="263" r:id="rId10"/>
    <p:sldId id="264" r:id="rId11"/>
    <p:sldId id="266" r:id="rId12"/>
    <p:sldId id="269" r:id="rId13"/>
    <p:sldId id="270" r:id="rId14"/>
    <p:sldId id="267" r:id="rId15"/>
    <p:sldId id="271" r:id="rId16"/>
    <p:sldId id="428" r:id="rId17"/>
    <p:sldId id="413" r:id="rId18"/>
    <p:sldId id="427" r:id="rId19"/>
    <p:sldId id="420" r:id="rId20"/>
    <p:sldId id="273" r:id="rId21"/>
    <p:sldId id="414" r:id="rId22"/>
    <p:sldId id="416" r:id="rId23"/>
    <p:sldId id="426" r:id="rId24"/>
    <p:sldId id="417" r:id="rId25"/>
    <p:sldId id="425" r:id="rId26"/>
    <p:sldId id="257" r:id="rId27"/>
  </p:sldIdLst>
  <p:sldSz cx="12192000" cy="6858000"/>
  <p:notesSz cx="6858000" cy="9144000"/>
  <p:custDataLst>
    <p:tags r:id="rId2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0C1"/>
    <a:srgbClr val="E0E2E3"/>
    <a:srgbClr val="D7D8D8"/>
    <a:srgbClr val="C8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94" y="8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C0E8-234F-4A57-B233-C1F7C4AE6A42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C47BD-014D-4C3A-8176-40BBD0F60D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24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224465" y="0"/>
            <a:ext cx="69675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A88350-C780-4FB1-AE97-F510730C86BC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6D1A840-EF38-4BB4-8D8E-D779542843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0D36F01-2D12-47B2-A096-CB16133529CD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9B717777-A018-4341-B712-B71471F8FD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61AFB21-DBA3-481D-8F7B-09C9B17B6691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00FF262C-3761-4C24-872D-544326259E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CB64265-347A-4A89-84B8-A5D80D7834B9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2241782-DA87-4978-9051-98B99502C9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AFB4C0-FA24-4F4D-A17C-63F7D7E08FB5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A6C8A3E-0184-4FB7-A8D4-E3A3202477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FF735C5-43AD-4464-852C-402DC6313CA8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43A6D05-960A-4253-9142-2CB4B89AFF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393B5FD-2CFD-4C17-8CA1-8896FC99F542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6C4FB72-450F-457D-B1A2-F5E1D86344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E0B2FB6-452A-4425-8BD9-2ACAB7243718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EE5DD97-D3D6-4805-872F-3FD53EF08E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99501A5-C41B-4B5F-819C-1B487BE05E4C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C5A97971-8DE0-44B2-A0D5-2DC1F1B69B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D96DB21-153E-4DEE-9473-F53FC02AA951}" type="datetimeFigureOut">
              <a:rPr lang="zh-CN" altLang="en-US"/>
              <a:pPr>
                <a:defRPr/>
              </a:pPr>
              <a:t>2022/3/21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870F98E7-03C2-4218-8ED6-D5E805875C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89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8100" y="1773532"/>
            <a:ext cx="6057900" cy="165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设计与建造</a:t>
            </a:r>
            <a:r>
              <a:rPr lang="en-US" altLang="zh-CN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Ⅱ</a:t>
            </a: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暨课程报告一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7E4B8D-36E8-433E-B864-CDE6E24DEBA6}"/>
              </a:ext>
            </a:extLst>
          </p:cNvPr>
          <p:cNvSpPr txBox="1"/>
          <p:nvPr/>
        </p:nvSpPr>
        <p:spPr>
          <a:xfrm>
            <a:off x="2166803" y="4648200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设计与建造二班五组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刘宇轩 张佳瑜 罗松寒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冒惠敏 郭伟祺 白  韬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2002128" y="1911529"/>
            <a:ext cx="4255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基本功能实现目标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18A1A3-CF0C-4F91-8B75-8DAFD802687D}"/>
              </a:ext>
            </a:extLst>
          </p:cNvPr>
          <p:cNvSpPr txBox="1"/>
          <p:nvPr/>
        </p:nvSpPr>
        <p:spPr>
          <a:xfrm>
            <a:off x="2377162" y="2789783"/>
            <a:ext cx="4255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可展机构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结构体系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驱动源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3D077F-F4DB-482F-84D7-7967FD86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92" y="1834747"/>
            <a:ext cx="3492523" cy="27131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1">
                <a:alpha val="82000"/>
              </a:schemeClr>
            </a:glow>
            <a:reflection stA="32000" endPos="0" dist="50800" dir="5400000" sy="-100000" algn="bl" rotWithShape="0"/>
            <a:softEdge rad="1524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E301228-6AA2-417B-ACFC-53145DD98E5C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95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322634" y="983368"/>
            <a:ext cx="425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、可展机构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D58B0A-5340-4C1F-908B-365E4189674D}"/>
              </a:ext>
            </a:extLst>
          </p:cNvPr>
          <p:cNvSpPr txBox="1"/>
          <p:nvPr/>
        </p:nvSpPr>
        <p:spPr>
          <a:xfrm>
            <a:off x="6620884" y="3778356"/>
            <a:ext cx="44097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杆状可展机构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>
                <a:latin typeface="+mn-ea"/>
              </a:rPr>
              <a:t>杆状可展机构是目前应用最广的一类展开机构，其机构形式多种多样，在展开后通常形成细长管或单向构架，主要作用是实现空间定位，以及提供结构支撑。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EE5D83-6371-4587-87AB-AAF56077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102" y="1445033"/>
            <a:ext cx="2639028" cy="193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62090CE-C2D5-4233-97F4-2D56A7EE5858}"/>
              </a:ext>
            </a:extLst>
          </p:cNvPr>
          <p:cNvSpPr txBox="1"/>
          <p:nvPr/>
        </p:nvSpPr>
        <p:spPr>
          <a:xfrm>
            <a:off x="1438156" y="1757941"/>
            <a:ext cx="47543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铰接可展机构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1800" dirty="0">
                <a:latin typeface="+mn-ea"/>
              </a:rPr>
              <a:t>铰接可展机构的展开过程由铰链活动实现，包括简单的旋转和平移。其特点在于展开过程中机构扫过的空间要大于机构最终占据的空间。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231050-7674-4FB0-879E-B4484764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43" y="3688345"/>
            <a:ext cx="3562350" cy="165735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02F4882-2FA7-4F1A-B071-4E37F3D0A711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86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349267" y="983368"/>
            <a:ext cx="425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、结构体系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D58B0A-5340-4C1F-908B-365E4189674D}"/>
              </a:ext>
            </a:extLst>
          </p:cNvPr>
          <p:cNvSpPr txBox="1"/>
          <p:nvPr/>
        </p:nvSpPr>
        <p:spPr>
          <a:xfrm>
            <a:off x="1413761" y="3883657"/>
            <a:ext cx="4813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肋类支承可展开天线</a:t>
            </a:r>
            <a:endParaRPr lang="en-US" altLang="zh-CN" b="1" i="0" dirty="0">
              <a:solidFill>
                <a:srgbClr val="33333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天线由各种高刚性支承臂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作为主要支承结构，与背撑索网、面索网、调节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连接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索网与反射索网形成张力结构体系。支承肋主要有径向肋、缠绕肋、各种高刚性伸展臂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盘绕式、铰接式伸展臂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等。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A1A33B-0E91-4C8B-98D1-6B127DC4E8AA}"/>
              </a:ext>
            </a:extLst>
          </p:cNvPr>
          <p:cNvSpPr txBox="1"/>
          <p:nvPr/>
        </p:nvSpPr>
        <p:spPr>
          <a:xfrm>
            <a:off x="1364366" y="1589708"/>
            <a:ext cx="48628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单元构架式可展开天线</a:t>
            </a:r>
            <a:endParaRPr lang="en-US" altLang="zh-CN" b="1" i="0" dirty="0">
              <a:solidFill>
                <a:srgbClr val="33333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天线背架为可展开桁架结构，而且由一致的桁架单元构成。这种结构单元形式多样，可满足各种复杂几何设计、刚度、精度、重复性、收纳率的要求，主要有四面体单元、六面体单元、三棱柱单元、六棱柱单元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63E352-4E65-4904-B2B8-F717E5FE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28" y="3980632"/>
            <a:ext cx="3161413" cy="1848667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C8151F-B2B4-48BA-952F-2BD27236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9" y="1336046"/>
            <a:ext cx="3217254" cy="207699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8F9E61-0FA4-40E2-9499-EA5C53AD2CAC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647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357813" y="1009651"/>
            <a:ext cx="425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、驱动源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B3E3AF-1518-4E7F-B11E-CE39311CD0DD}"/>
              </a:ext>
            </a:extLst>
          </p:cNvPr>
          <p:cNvSpPr txBox="1"/>
          <p:nvPr/>
        </p:nvSpPr>
        <p:spPr>
          <a:xfrm>
            <a:off x="2129741" y="4476783"/>
            <a:ext cx="34834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自伸展驱动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1600" dirty="0">
                <a:latin typeface="+mn-ea"/>
              </a:rPr>
              <a:t>结构的一部分构件、某些特定构件的中点、整个结构元件，由记忆合金、自适应智能元件等构成，使其在特定环境下可按设计要求自动展开。</a:t>
            </a:r>
            <a:endParaRPr lang="zh-CN" altLang="en-US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BE7EEE-2148-491E-B443-7CECB1B07119}"/>
              </a:ext>
            </a:extLst>
          </p:cNvPr>
          <p:cNvSpPr txBox="1"/>
          <p:nvPr/>
        </p:nvSpPr>
        <p:spPr>
          <a:xfrm>
            <a:off x="2066980" y="1522038"/>
            <a:ext cx="36591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微电机驱动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1600" dirty="0">
                <a:latin typeface="+mn-ea"/>
              </a:rPr>
              <a:t>在结构上分散或集中布置微电机，直接驱动主动件或通过传动使机构展开或折叠。</a:t>
            </a:r>
            <a:endParaRPr lang="zh-CN" altLang="en-US" dirty="0"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8279E2-516D-4F2E-A14F-110A5B0FE514}"/>
              </a:ext>
            </a:extLst>
          </p:cNvPr>
          <p:cNvSpPr txBox="1"/>
          <p:nvPr/>
        </p:nvSpPr>
        <p:spPr>
          <a:xfrm>
            <a:off x="2129742" y="2812195"/>
            <a:ext cx="34834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弹簧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扭簧、拉簧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元件驱动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1600" dirty="0">
                <a:latin typeface="+mn-ea"/>
              </a:rPr>
              <a:t>在机构节点或杆件中点处按特定要求设詈弹簧元件，折叠时弹簧受预应力存贮弹性变性能；当机构解锁后，弹簧释放弹性能，驱动机构协调同步展开。</a:t>
            </a:r>
            <a:endParaRPr lang="zh-CN" altLang="en-US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E7C144-3D85-4B17-A55B-76B9774B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087" y="3827886"/>
            <a:ext cx="3659190" cy="2180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73A5E30-DD58-4978-9A57-5F7743892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6" t="3025" r="6253" b="806"/>
          <a:stretch/>
        </p:blipFill>
        <p:spPr>
          <a:xfrm>
            <a:off x="6504087" y="1194185"/>
            <a:ext cx="3659190" cy="230265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09528C-7436-437F-B6B9-66480D66603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56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679146" y="1811337"/>
            <a:ext cx="425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特殊应用场景功能实现目标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18A1A3-CF0C-4F91-8B75-8DAFD802687D}"/>
              </a:ext>
            </a:extLst>
          </p:cNvPr>
          <p:cNvSpPr txBox="1"/>
          <p:nvPr/>
        </p:nvSpPr>
        <p:spPr>
          <a:xfrm>
            <a:off x="2002128" y="2273002"/>
            <a:ext cx="4255364" cy="18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航空航天领域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生活领域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机器人领域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A4F638-F9BE-4C33-BAE9-0C9C0C729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72" y="1502413"/>
            <a:ext cx="4003875" cy="3005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629403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2ACB429E-7770-477B-B8D9-8990937CEEE9}"/>
              </a:ext>
            </a:extLst>
          </p:cNvPr>
          <p:cNvSpPr txBox="1"/>
          <p:nvPr/>
        </p:nvSpPr>
        <p:spPr>
          <a:xfrm>
            <a:off x="7287841" y="3325951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56505E-8C72-4D88-BAAB-A418A64A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70" y="3657832"/>
            <a:ext cx="2476500" cy="18947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039494-A360-4475-8DA2-56F025A1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061" y="1468695"/>
            <a:ext cx="2472502" cy="172086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45F7F91-1E05-4143-AB38-F76ABB2C064E}"/>
              </a:ext>
            </a:extLst>
          </p:cNvPr>
          <p:cNvSpPr txBox="1"/>
          <p:nvPr/>
        </p:nvSpPr>
        <p:spPr>
          <a:xfrm>
            <a:off x="849315" y="486431"/>
            <a:ext cx="3883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需求表达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6EABA69-5A39-4C77-B00B-1ABF929E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58553"/>
              </p:ext>
            </p:extLst>
          </p:nvPr>
        </p:nvGraphicFramePr>
        <p:xfrm>
          <a:off x="1996779" y="1506147"/>
          <a:ext cx="6333109" cy="400894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536935">
                  <a:extLst>
                    <a:ext uri="{9D8B030D-6E8A-4147-A177-3AD203B41FA5}">
                      <a16:colId xmlns:a16="http://schemas.microsoft.com/office/drawing/2014/main" val="3778832211"/>
                    </a:ext>
                  </a:extLst>
                </a:gridCol>
                <a:gridCol w="4796174">
                  <a:extLst>
                    <a:ext uri="{9D8B030D-6E8A-4147-A177-3AD203B41FA5}">
                      <a16:colId xmlns:a16="http://schemas.microsoft.com/office/drawing/2014/main" val="3908497315"/>
                    </a:ext>
                  </a:extLst>
                </a:gridCol>
              </a:tblGrid>
              <a:tr h="5250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1" kern="1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</a:t>
                      </a:r>
                      <a:r>
                        <a:rPr lang="zh-CN" altLang="en-US" sz="1600" b="1" kern="1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调查</a:t>
                      </a:r>
                      <a:endParaRPr lang="zh-CN" sz="1600" b="1" kern="1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1" kern="1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需求表达</a:t>
                      </a:r>
                      <a:endParaRPr lang="zh-CN" sz="1600" b="1" kern="1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3782908"/>
                  </a:ext>
                </a:extLst>
              </a:tr>
              <a:tr h="10426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机构设计需求</a:t>
                      </a:r>
                      <a:endParaRPr lang="zh-CN" sz="1600" b="0" kern="1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可展机构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结构体系</a:t>
                      </a:r>
                      <a:endParaRPr lang="en-US" altLang="zh-CN" sz="1600" b="0" kern="1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驱动源</a:t>
                      </a:r>
                      <a:endParaRPr lang="zh-CN" sz="1600" kern="100" dirty="0">
                        <a:solidFill>
                          <a:sysClr val="windowText" lastClr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5933549"/>
                  </a:ext>
                </a:extLst>
              </a:tr>
              <a:tr h="686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用户情况</a:t>
                      </a:r>
                      <a:endParaRPr lang="zh-CN" sz="1600" b="0" kern="1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5000"/>
                        </a:lnSpc>
                        <a:buFont typeface="+mj-ea"/>
                        <a:buNone/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面向用户对象</a:t>
                      </a:r>
                    </a:p>
                    <a:p>
                      <a:pPr marL="0" lvl="0" indent="0" algn="ctr">
                        <a:lnSpc>
                          <a:spcPct val="125000"/>
                        </a:lnSpc>
                        <a:buFont typeface="+mj-ea"/>
                        <a:buNone/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使用场合、领域</a:t>
                      </a:r>
                      <a:endParaRPr lang="zh-CN" sz="1600" b="0" kern="1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3425357"/>
                  </a:ext>
                </a:extLst>
              </a:tr>
              <a:tr h="1754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作品效益</a:t>
                      </a:r>
                      <a:endParaRPr lang="zh-CN" sz="1600" b="0" kern="1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5000"/>
                        </a:lnSpc>
                        <a:buFont typeface="+mj-ea"/>
                        <a:buNone/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社会效益及经济效益</a:t>
                      </a:r>
                      <a:endParaRPr lang="en-US" altLang="zh-CN" sz="1600" b="0" kern="1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lvl="0" indent="0" algn="ctr">
                        <a:lnSpc>
                          <a:spcPct val="125000"/>
                        </a:lnSpc>
                        <a:buFont typeface="+mj-ea"/>
                        <a:buNone/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时间消耗及产出</a:t>
                      </a:r>
                    </a:p>
                    <a:p>
                      <a:pPr marL="0" lvl="0" indent="0" algn="ctr">
                        <a:lnSpc>
                          <a:spcPct val="125000"/>
                        </a:lnSpc>
                        <a:buFont typeface="+mj-ea"/>
                        <a:buNone/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使用频率</a:t>
                      </a:r>
                    </a:p>
                    <a:p>
                      <a:pPr marL="0" lvl="0" indent="0" algn="ctr">
                        <a:lnSpc>
                          <a:spcPct val="125000"/>
                        </a:lnSpc>
                        <a:buFont typeface="+mj-ea"/>
                        <a:buNone/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资金消耗及回报</a:t>
                      </a:r>
                    </a:p>
                    <a:p>
                      <a:pPr marL="0" lvl="0" indent="0" algn="ctr">
                        <a:lnSpc>
                          <a:spcPct val="125000"/>
                        </a:lnSpc>
                        <a:buFont typeface="+mj-ea"/>
                        <a:buNone/>
                      </a:pPr>
                      <a:r>
                        <a:rPr lang="zh-CN" sz="1600" b="0" kern="1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信息使用价值</a:t>
                      </a:r>
                      <a:endParaRPr lang="zh-CN" sz="1600" b="0" kern="1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195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22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目标指标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8008B0-9236-44ED-9608-B9E4C5F3C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048" y="5598468"/>
            <a:ext cx="2825917" cy="1768813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F6EC9D-F23F-4DA9-A298-57234C0B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074" y="3007131"/>
            <a:ext cx="2231713" cy="21478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86297F-951E-4B8D-BA7C-2D175B8DF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600" y1="43467" x2="33000" y2="44000"/>
                        <a14:backgroundMark x1="60800" y1="31200" x2="60800" y2="31200"/>
                        <a14:backgroundMark x1="55800" y1="32000" x2="64400" y2="31733"/>
                        <a14:backgroundMark x1="46800" y1="17067" x2="46800" y2="17067"/>
                        <a14:backgroundMark x1="48400" y1="17067" x2="57000" y2="16267"/>
                        <a14:backgroundMark x1="60600" y1="17333" x2="68800" y2="17333"/>
                        <a14:backgroundMark x1="10200" y1="17333" x2="35400" y2="17600"/>
                        <a14:backgroundMark x1="35400" y1="17600" x2="37800" y2="16533"/>
                        <a14:backgroundMark x1="39600" y1="16267" x2="40400" y2="14667"/>
                        <a14:backgroundMark x1="53800" y1="48267" x2="53800" y2="48267"/>
                        <a14:backgroundMark x1="54200" y1="47467" x2="55600" y2="48000"/>
                        <a14:backgroundMark x1="46200" y1="29600" x2="48200" y2="33333"/>
                        <a14:backgroundMark x1="62600" y1="60000" x2="64800" y2="61867"/>
                        <a14:backgroundMark x1="70200" y1="72267" x2="73400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28" y="566122"/>
            <a:ext cx="2381249" cy="1785937"/>
          </a:xfrm>
          <a:prstGeom prst="rect">
            <a:avLst/>
          </a:prstGeom>
          <a:noFill/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1358C8-C5C8-4294-B2F4-24CD9DFB1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51377"/>
              </p:ext>
            </p:extLst>
          </p:nvPr>
        </p:nvGraphicFramePr>
        <p:xfrm>
          <a:off x="5332576" y="1794076"/>
          <a:ext cx="3973794" cy="3804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1364">
                  <a:extLst>
                    <a:ext uri="{9D8B030D-6E8A-4147-A177-3AD203B41FA5}">
                      <a16:colId xmlns:a16="http://schemas.microsoft.com/office/drawing/2014/main" val="882144164"/>
                    </a:ext>
                  </a:extLst>
                </a:gridCol>
                <a:gridCol w="3172430">
                  <a:extLst>
                    <a:ext uri="{9D8B030D-6E8A-4147-A177-3AD203B41FA5}">
                      <a16:colId xmlns:a16="http://schemas.microsoft.com/office/drawing/2014/main" val="1181153207"/>
                    </a:ext>
                  </a:extLst>
                </a:gridCol>
              </a:tblGrid>
              <a:tr h="683490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精确度</a:t>
                      </a:r>
                      <a:endParaRPr lang="zh-CN" sz="12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自锁角度误差小于</a:t>
                      </a:r>
                      <a:r>
                        <a:rPr lang="en-US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3%</a:t>
                      </a:r>
                      <a:endParaRPr lang="zh-CN" sz="12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2095912"/>
                  </a:ext>
                </a:extLst>
              </a:tr>
              <a:tr h="683490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稳定性</a:t>
                      </a:r>
                      <a:endParaRPr lang="zh-CN" sz="12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展开结构承重极限≥</a:t>
                      </a:r>
                      <a:r>
                        <a:rPr lang="en-US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500g</a:t>
                      </a:r>
                      <a:endParaRPr lang="zh-CN" sz="12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0476707"/>
                  </a:ext>
                </a:extLst>
              </a:tr>
              <a:tr h="683490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流畅度</a:t>
                      </a:r>
                      <a:endParaRPr lang="zh-CN" sz="12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响应时间≤</a:t>
                      </a:r>
                      <a:r>
                        <a:rPr lang="en-US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</a:t>
                      </a:r>
                      <a:r>
                        <a:rPr lang="zh-CN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秒</a:t>
                      </a:r>
                      <a:endParaRPr lang="zh-CN" sz="12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279388"/>
                  </a:ext>
                </a:extLst>
              </a:tr>
              <a:tr h="1070430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可恢复性</a:t>
                      </a:r>
                      <a:endParaRPr lang="zh-CN" sz="12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恢复时间≤</a:t>
                      </a:r>
                      <a:r>
                        <a:rPr lang="en-US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r>
                        <a:rPr lang="zh-CN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秒</a:t>
                      </a:r>
                      <a:endParaRPr lang="zh-CN" sz="12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0867797"/>
                  </a:ext>
                </a:extLst>
              </a:tr>
              <a:tr h="683490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产品大小</a:t>
                      </a:r>
                      <a:endParaRPr lang="zh-CN" sz="12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立方体边长≤</a:t>
                      </a:r>
                      <a:r>
                        <a:rPr lang="en-US" sz="1200" kern="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280mm</a:t>
                      </a:r>
                      <a:endParaRPr lang="zh-CN" sz="12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0664816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7C09930-0194-4BB1-A231-06911EF68F17}"/>
              </a:ext>
            </a:extLst>
          </p:cNvPr>
          <p:cNvSpPr txBox="1"/>
          <p:nvPr/>
        </p:nvSpPr>
        <p:spPr>
          <a:xfrm>
            <a:off x="782213" y="1726767"/>
            <a:ext cx="4387179" cy="3525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en-US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尺寸</a:t>
            </a:r>
            <a:endParaRPr lang="en-US" altLang="zh-CN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en-US" sz="1200" kern="10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初步目标定为</a:t>
            </a:r>
            <a:r>
              <a:rPr lang="zh-CN" altLang="zh-CN" sz="1200" kern="10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可展多面体折叠构型下立方体边长</a:t>
            </a:r>
            <a:r>
              <a:rPr lang="en-US" altLang="zh-CN" sz="1200" kern="100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280mm.</a:t>
            </a:r>
          </a:p>
          <a:p>
            <a:pPr indent="266700" algn="just">
              <a:lnSpc>
                <a:spcPct val="125000"/>
              </a:lnSpc>
            </a:pPr>
            <a:endParaRPr lang="zh-CN" altLang="zh-CN" sz="1400" kern="100" dirty="0">
              <a:effectLst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en-US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自由度</a:t>
            </a:r>
            <a:endParaRPr lang="en-US" altLang="zh-CN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初步目标定为</a:t>
            </a:r>
            <a:r>
              <a:rPr lang="zh-CN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可展机构的自由度为</a:t>
            </a:r>
            <a:r>
              <a:rPr lang="en-US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200" kern="100" dirty="0">
              <a:effectLst/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5000"/>
              </a:lnSpc>
            </a:pPr>
            <a:endParaRPr lang="zh-CN" altLang="zh-CN" sz="1100" kern="100" dirty="0">
              <a:effectLst/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en-US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驱动源</a:t>
            </a:r>
            <a:endParaRPr lang="en-US" altLang="zh-CN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5000"/>
              </a:lnSpc>
            </a:pPr>
            <a:r>
              <a:rPr lang="en-US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经过项目作品概念评估矩阵表加权</a:t>
            </a: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  <a:r>
              <a:rPr lang="zh-CN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权重</a:t>
            </a: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之后</a:t>
            </a:r>
            <a:r>
              <a:rPr lang="zh-CN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初步目</a:t>
            </a:r>
            <a:endParaRPr lang="en-US" altLang="zh-CN" sz="1200" kern="100" dirty="0">
              <a:effectLst/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25000"/>
              </a:lnSpc>
            </a:pP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标定位</a:t>
            </a:r>
            <a:r>
              <a:rPr lang="zh-CN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为微电机驱动的方式</a:t>
            </a: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200" kern="100" dirty="0">
              <a:effectLst/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ct val="125000"/>
              </a:lnSpc>
            </a:pPr>
            <a:endParaRPr lang="en-US" altLang="zh-CN" sz="1050" kern="100" dirty="0"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ct val="125000"/>
              </a:lnSpc>
            </a:pPr>
            <a:r>
              <a:rPr lang="zh-CN" altLang="en-US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自锁方式</a:t>
            </a:r>
            <a:endParaRPr lang="en-US" altLang="zh-CN" b="1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ct val="125000"/>
              </a:lnSpc>
            </a:pPr>
            <a:r>
              <a:rPr lang="zh-CN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经过项目作品概念评估矩阵表加权</a:t>
            </a:r>
            <a:r>
              <a:rPr lang="zh-CN" altLang="en-US" sz="1200" kern="100" dirty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计算</a:t>
            </a:r>
            <a:r>
              <a:rPr lang="zh-CN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权重</a:t>
            </a: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之后</a:t>
            </a:r>
            <a:r>
              <a:rPr lang="zh-CN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初步目</a:t>
            </a:r>
            <a:endParaRPr lang="en-US" altLang="zh-CN" sz="1200" kern="100" dirty="0">
              <a:effectLst/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ct val="125000"/>
              </a:lnSpc>
            </a:pP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标定</a:t>
            </a:r>
            <a:r>
              <a:rPr lang="zh-CN" altLang="zh-CN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为棘轮自锁的方式</a:t>
            </a:r>
            <a:r>
              <a:rPr lang="zh-CN" altLang="en-US" sz="1200" kern="100" dirty="0">
                <a:effectLst/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effectLst/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0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69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319152" y="3602397"/>
            <a:ext cx="1474787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044890" y="3602397"/>
            <a:ext cx="1476375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70627" y="3602397"/>
            <a:ext cx="1476375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497952" y="3602397"/>
            <a:ext cx="1474787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705" name="矩形 31"/>
          <p:cNvSpPr>
            <a:spLocks noChangeArrowheads="1"/>
          </p:cNvSpPr>
          <p:nvPr/>
        </p:nvSpPr>
        <p:spPr bwMode="auto">
          <a:xfrm>
            <a:off x="1329611" y="3726222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航空航天</a:t>
            </a:r>
          </a:p>
        </p:txBody>
      </p:sp>
      <p:cxnSp>
        <p:nvCxnSpPr>
          <p:cNvPr id="33" name="直接箭头连接符 32"/>
          <p:cNvCxnSpPr>
            <a:stCxn id="37" idx="2"/>
            <a:endCxn id="28" idx="0"/>
          </p:cNvCxnSpPr>
          <p:nvPr/>
        </p:nvCxnSpPr>
        <p:spPr>
          <a:xfrm flipH="1">
            <a:off x="2057339" y="1932345"/>
            <a:ext cx="3302000" cy="16700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29" idx="0"/>
          </p:cNvCxnSpPr>
          <p:nvPr/>
        </p:nvCxnSpPr>
        <p:spPr>
          <a:xfrm flipH="1">
            <a:off x="4783077" y="2503845"/>
            <a:ext cx="922337" cy="1098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670613" y="1932345"/>
            <a:ext cx="3302000" cy="16700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324537" y="2473683"/>
            <a:ext cx="922339" cy="1098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5359339" y="1276708"/>
            <a:ext cx="1312863" cy="1312862"/>
          </a:xfrm>
          <a:prstGeom prst="ellipse">
            <a:avLst/>
          </a:prstGeom>
          <a:solidFill>
            <a:srgbClr val="1570C1"/>
          </a:solidFill>
          <a:ln w="6350"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可展结构</a:t>
            </a:r>
          </a:p>
        </p:txBody>
      </p:sp>
      <p:sp>
        <p:nvSpPr>
          <p:cNvPr id="29712" name="矩形 38"/>
          <p:cNvSpPr>
            <a:spLocks noChangeArrowheads="1"/>
          </p:cNvSpPr>
          <p:nvPr/>
        </p:nvSpPr>
        <p:spPr bwMode="auto">
          <a:xfrm>
            <a:off x="4075191" y="3726222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建筑领域</a:t>
            </a:r>
          </a:p>
        </p:txBody>
      </p:sp>
      <p:sp>
        <p:nvSpPr>
          <p:cNvPr id="29713" name="矩形 39"/>
          <p:cNvSpPr>
            <a:spLocks noChangeArrowheads="1"/>
          </p:cNvSpPr>
          <p:nvPr/>
        </p:nvSpPr>
        <p:spPr bwMode="auto">
          <a:xfrm>
            <a:off x="6800927" y="3726222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医疗领域</a:t>
            </a:r>
          </a:p>
        </p:txBody>
      </p:sp>
      <p:sp>
        <p:nvSpPr>
          <p:cNvPr id="29714" name="矩形 40"/>
          <p:cNvSpPr>
            <a:spLocks noChangeArrowheads="1"/>
          </p:cNvSpPr>
          <p:nvPr/>
        </p:nvSpPr>
        <p:spPr bwMode="auto">
          <a:xfrm>
            <a:off x="9526666" y="3726222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其他领域</a:t>
            </a:r>
          </a:p>
        </p:txBody>
      </p:sp>
      <p:sp>
        <p:nvSpPr>
          <p:cNvPr id="42" name="TextBox 57"/>
          <p:cNvSpPr txBox="1"/>
          <p:nvPr/>
        </p:nvSpPr>
        <p:spPr bwMode="auto">
          <a:xfrm>
            <a:off x="720663" y="4434245"/>
            <a:ext cx="2673351" cy="802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太阳帆板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可展式空间雷达天线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7"/>
          <p:cNvSpPr txBox="1"/>
          <p:nvPr/>
        </p:nvSpPr>
        <p:spPr bwMode="auto">
          <a:xfrm>
            <a:off x="3446402" y="4434245"/>
            <a:ext cx="2673351" cy="15862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①</a:t>
            </a: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临时、半永久建筑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建筑工程的施工</a:t>
            </a:r>
            <a:r>
              <a:rPr lang="en-US" altLang="zh-CN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--</a:t>
            </a: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攀达穹顶的整体顶升施工方法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57"/>
          <p:cNvSpPr txBox="1"/>
          <p:nvPr/>
        </p:nvSpPr>
        <p:spPr bwMode="auto">
          <a:xfrm>
            <a:off x="6172138" y="4434245"/>
            <a:ext cx="2673351" cy="42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可折展微创手术钳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7"/>
          <p:cNvSpPr txBox="1"/>
          <p:nvPr/>
        </p:nvSpPr>
        <p:spPr bwMode="auto">
          <a:xfrm>
            <a:off x="8897877" y="4434245"/>
            <a:ext cx="2673351" cy="802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舞台升降机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电动伸缩门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D029B2-BE28-4AB8-BADD-49AE4BF6D762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产品应用领域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概念评分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8008B0-9236-44ED-9608-B9E4C5F3C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505" y="416719"/>
            <a:ext cx="2825917" cy="1768813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F6EC9D-F23F-4DA9-A298-57234C0B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707" y="4812781"/>
            <a:ext cx="2231713" cy="21478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86297F-951E-4B8D-BA7C-2D175B8DF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600" y1="43467" x2="33000" y2="44000"/>
                        <a14:backgroundMark x1="60800" y1="31200" x2="60800" y2="31200"/>
                        <a14:backgroundMark x1="55800" y1="32000" x2="64400" y2="31733"/>
                        <a14:backgroundMark x1="46800" y1="17067" x2="46800" y2="17067"/>
                        <a14:backgroundMark x1="48400" y1="17067" x2="57000" y2="16267"/>
                        <a14:backgroundMark x1="60600" y1="17333" x2="68800" y2="17333"/>
                        <a14:backgroundMark x1="10200" y1="17333" x2="35400" y2="17600"/>
                        <a14:backgroundMark x1="35400" y1="17600" x2="37800" y2="16533"/>
                        <a14:backgroundMark x1="39600" y1="16267" x2="40400" y2="14667"/>
                        <a14:backgroundMark x1="53800" y1="48267" x2="53800" y2="48267"/>
                        <a14:backgroundMark x1="54200" y1="47467" x2="55600" y2="48000"/>
                        <a14:backgroundMark x1="46200" y1="29600" x2="48200" y2="33333"/>
                        <a14:backgroundMark x1="62600" y1="60000" x2="64800" y2="61867"/>
                        <a14:backgroundMark x1="70200" y1="72267" x2="73400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033" y="2483945"/>
            <a:ext cx="2381249" cy="1785937"/>
          </a:xfrm>
          <a:prstGeom prst="rect">
            <a:avLst/>
          </a:prstGeom>
          <a:noFill/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62CD96E-7F9E-479F-AC2F-97F289C457E2}"/>
              </a:ext>
            </a:extLst>
          </p:cNvPr>
          <p:cNvGraphicFramePr>
            <a:graphicFrameLocks noGrp="1"/>
          </p:cNvGraphicFramePr>
          <p:nvPr/>
        </p:nvGraphicFramePr>
        <p:xfrm>
          <a:off x="1620455" y="1351343"/>
          <a:ext cx="7047323" cy="46573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4329">
                  <a:extLst>
                    <a:ext uri="{9D8B030D-6E8A-4147-A177-3AD203B41FA5}">
                      <a16:colId xmlns:a16="http://schemas.microsoft.com/office/drawing/2014/main" val="2221296412"/>
                    </a:ext>
                  </a:extLst>
                </a:gridCol>
                <a:gridCol w="517670">
                  <a:extLst>
                    <a:ext uri="{9D8B030D-6E8A-4147-A177-3AD203B41FA5}">
                      <a16:colId xmlns:a16="http://schemas.microsoft.com/office/drawing/2014/main" val="2421590408"/>
                    </a:ext>
                  </a:extLst>
                </a:gridCol>
                <a:gridCol w="625001">
                  <a:extLst>
                    <a:ext uri="{9D8B030D-6E8A-4147-A177-3AD203B41FA5}">
                      <a16:colId xmlns:a16="http://schemas.microsoft.com/office/drawing/2014/main" val="2367047156"/>
                    </a:ext>
                  </a:extLst>
                </a:gridCol>
                <a:gridCol w="625001">
                  <a:extLst>
                    <a:ext uri="{9D8B030D-6E8A-4147-A177-3AD203B41FA5}">
                      <a16:colId xmlns:a16="http://schemas.microsoft.com/office/drawing/2014/main" val="2134763636"/>
                    </a:ext>
                  </a:extLst>
                </a:gridCol>
                <a:gridCol w="517670">
                  <a:extLst>
                    <a:ext uri="{9D8B030D-6E8A-4147-A177-3AD203B41FA5}">
                      <a16:colId xmlns:a16="http://schemas.microsoft.com/office/drawing/2014/main" val="2315570457"/>
                    </a:ext>
                  </a:extLst>
                </a:gridCol>
                <a:gridCol w="517670">
                  <a:extLst>
                    <a:ext uri="{9D8B030D-6E8A-4147-A177-3AD203B41FA5}">
                      <a16:colId xmlns:a16="http://schemas.microsoft.com/office/drawing/2014/main" val="2046842600"/>
                    </a:ext>
                  </a:extLst>
                </a:gridCol>
                <a:gridCol w="620620">
                  <a:extLst>
                    <a:ext uri="{9D8B030D-6E8A-4147-A177-3AD203B41FA5}">
                      <a16:colId xmlns:a16="http://schemas.microsoft.com/office/drawing/2014/main" val="2147164776"/>
                    </a:ext>
                  </a:extLst>
                </a:gridCol>
                <a:gridCol w="620620">
                  <a:extLst>
                    <a:ext uri="{9D8B030D-6E8A-4147-A177-3AD203B41FA5}">
                      <a16:colId xmlns:a16="http://schemas.microsoft.com/office/drawing/2014/main" val="3119354406"/>
                    </a:ext>
                  </a:extLst>
                </a:gridCol>
                <a:gridCol w="517670">
                  <a:extLst>
                    <a:ext uri="{9D8B030D-6E8A-4147-A177-3AD203B41FA5}">
                      <a16:colId xmlns:a16="http://schemas.microsoft.com/office/drawing/2014/main" val="1921922637"/>
                    </a:ext>
                  </a:extLst>
                </a:gridCol>
                <a:gridCol w="517670">
                  <a:extLst>
                    <a:ext uri="{9D8B030D-6E8A-4147-A177-3AD203B41FA5}">
                      <a16:colId xmlns:a16="http://schemas.microsoft.com/office/drawing/2014/main" val="2944553684"/>
                    </a:ext>
                  </a:extLst>
                </a:gridCol>
                <a:gridCol w="571701">
                  <a:extLst>
                    <a:ext uri="{9D8B030D-6E8A-4147-A177-3AD203B41FA5}">
                      <a16:colId xmlns:a16="http://schemas.microsoft.com/office/drawing/2014/main" val="1016246412"/>
                    </a:ext>
                  </a:extLst>
                </a:gridCol>
                <a:gridCol w="571701">
                  <a:extLst>
                    <a:ext uri="{9D8B030D-6E8A-4147-A177-3AD203B41FA5}">
                      <a16:colId xmlns:a16="http://schemas.microsoft.com/office/drawing/2014/main" val="2337147618"/>
                    </a:ext>
                  </a:extLst>
                </a:gridCol>
              </a:tblGrid>
              <a:tr h="310490">
                <a:tc gridSpan="12"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</a:rPr>
                        <a:t>作品概念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807048"/>
                  </a:ext>
                </a:extLst>
              </a:tr>
              <a:tr h="310490">
                <a:tc rowSpan="3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选择标准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权重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</a:rPr>
                        <a:t>自锁方式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驱动方式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31611"/>
                  </a:ext>
                </a:extLst>
              </a:tr>
              <a:tr h="3104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有限自锁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棘轮自锁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涡轮涡杆自锁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微电机驱动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弹簧驱动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29721"/>
                  </a:ext>
                </a:extLst>
              </a:tr>
              <a:tr h="6209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</a:rPr>
                        <a:t>加权分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</a:rPr>
                        <a:t>加权分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3137350"/>
                  </a:ext>
                </a:extLst>
              </a:tr>
              <a:tr h="310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精确度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0.075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0.075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2389676"/>
                  </a:ext>
                </a:extLst>
              </a:tr>
              <a:tr h="310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稳定性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4210678"/>
                  </a:ext>
                </a:extLst>
              </a:tr>
              <a:tr h="310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流畅度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0.075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5486122"/>
                  </a:ext>
                </a:extLst>
              </a:tr>
              <a:tr h="310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可恢复性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7721284"/>
                  </a:ext>
                </a:extLst>
              </a:tr>
              <a:tr h="310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资金预算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9062372"/>
                  </a:ext>
                </a:extLst>
              </a:tr>
              <a:tr h="310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计算量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1288618"/>
                  </a:ext>
                </a:extLst>
              </a:tr>
              <a:tr h="310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组装难易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9372844"/>
                  </a:ext>
                </a:extLst>
              </a:tr>
              <a:tr h="310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整体重量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0.02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856568"/>
                  </a:ext>
                </a:extLst>
              </a:tr>
              <a:tr h="310490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总评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0.36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0.38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0.33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0.27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510283"/>
                  </a:ext>
                </a:extLst>
              </a:tr>
              <a:tr h="310490"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是否采用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</a:rPr>
                        <a:t>否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11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39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4">
            <a:extLst>
              <a:ext uri="{FF2B5EF4-FFF2-40B4-BE49-F238E27FC236}">
                <a16:creationId xmlns:a16="http://schemas.microsoft.com/office/drawing/2014/main" id="{80957CC7-04EA-49D3-ACF5-000BEB0AE082}"/>
              </a:ext>
            </a:extLst>
          </p:cNvPr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B0B8B5F2-E4E1-4018-9E65-AB6EBFE5748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A369C5EF-7E4D-4E97-989A-3974ABB3912C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" name="组合 3">
            <a:extLst>
              <a:ext uri="{FF2B5EF4-FFF2-40B4-BE49-F238E27FC236}">
                <a16:creationId xmlns:a16="http://schemas.microsoft.com/office/drawing/2014/main" id="{4E205EF6-1DA6-423D-9ACC-A05866F716A4}"/>
              </a:ext>
            </a:extLst>
          </p:cNvPr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E5F145C-AD68-4F52-9B12-71F3F1B8D049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BED40A52-BA31-4242-B84D-F3762D9F00F0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681CAB5-A58F-40CD-9458-6D52C7692BBF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本产品需求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CEAEE9-36B0-48F5-B832-A93DEC2464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784350" y="1113790"/>
            <a:ext cx="8268335" cy="1732915"/>
            <a:chOff x="1393779" y="1656262"/>
            <a:chExt cx="7944529" cy="1163792"/>
          </a:xfrm>
        </p:grpSpPr>
        <p:sp>
          <p:nvSpPr>
            <p:cNvPr id="14" name="任意形状 5">
              <a:extLst>
                <a:ext uri="{FF2B5EF4-FFF2-40B4-BE49-F238E27FC236}">
                  <a16:creationId xmlns:a16="http://schemas.microsoft.com/office/drawing/2014/main" id="{6E48ECF3-3098-4B01-81C6-2662C66F969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393780" y="1656262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圆角矩形 4">
              <a:extLst>
                <a:ext uri="{FF2B5EF4-FFF2-40B4-BE49-F238E27FC236}">
                  <a16:creationId xmlns:a16="http://schemas.microsoft.com/office/drawing/2014/main" id="{188C4C40-48F3-49A2-A63A-CDAFDA55A6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393779" y="1656262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任意形状 4">
              <a:extLst>
                <a:ext uri="{FF2B5EF4-FFF2-40B4-BE49-F238E27FC236}">
                  <a16:creationId xmlns:a16="http://schemas.microsoft.com/office/drawing/2014/main" id="{19648FF4-B322-4380-A188-C705544C5DD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843552" y="1656708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235451-15E1-4141-BFBF-EAA76A15838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631295" y="3332278"/>
            <a:ext cx="7300773" cy="1333725"/>
            <a:chOff x="2822189" y="3167438"/>
            <a:chExt cx="7944529" cy="1163792"/>
          </a:xfrm>
        </p:grpSpPr>
        <p:sp>
          <p:nvSpPr>
            <p:cNvPr id="18" name="任意形状 20">
              <a:extLst>
                <a:ext uri="{FF2B5EF4-FFF2-40B4-BE49-F238E27FC236}">
                  <a16:creationId xmlns:a16="http://schemas.microsoft.com/office/drawing/2014/main" id="{EF57C82F-8ED2-49D5-BCC3-D4E3F9BAD45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822190" y="3167438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圆角矩形 21">
              <a:extLst>
                <a:ext uri="{FF2B5EF4-FFF2-40B4-BE49-F238E27FC236}">
                  <a16:creationId xmlns:a16="http://schemas.microsoft.com/office/drawing/2014/main" id="{F4120668-5866-4198-BAEE-65DE2848196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822189" y="3167438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形状 22">
              <a:extLst>
                <a:ext uri="{FF2B5EF4-FFF2-40B4-BE49-F238E27FC236}">
                  <a16:creationId xmlns:a16="http://schemas.microsoft.com/office/drawing/2014/main" id="{BC098790-003A-4B4E-B8F4-F8FD5F180AA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271962" y="3167884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9DF2A26-756A-4D6D-9529-4757E904DB2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140605" y="5000694"/>
            <a:ext cx="7300773" cy="1185770"/>
            <a:chOff x="1940715" y="4678614"/>
            <a:chExt cx="7944529" cy="1163792"/>
          </a:xfrm>
        </p:grpSpPr>
        <p:sp>
          <p:nvSpPr>
            <p:cNvPr id="22" name="圆角矩形 12">
              <a:extLst>
                <a:ext uri="{FF2B5EF4-FFF2-40B4-BE49-F238E27FC236}">
                  <a16:creationId xmlns:a16="http://schemas.microsoft.com/office/drawing/2014/main" id="{9AB08E00-0F55-4F9D-861E-0C33EEEABE2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940715" y="4678614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任意形状 26">
              <a:extLst>
                <a:ext uri="{FF2B5EF4-FFF2-40B4-BE49-F238E27FC236}">
                  <a16:creationId xmlns:a16="http://schemas.microsoft.com/office/drawing/2014/main" id="{C8A99EC5-60AD-40B1-95B8-F4B317C58A2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390488" y="4679060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501215F-D07F-43C0-911F-C893A0972337}"/>
              </a:ext>
            </a:extLst>
          </p:cNvPr>
          <p:cNvSpPr txBox="1"/>
          <p:nvPr/>
        </p:nvSpPr>
        <p:spPr>
          <a:xfrm>
            <a:off x="2074491" y="1671353"/>
            <a:ext cx="60974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确定可展多面体折展前后的顶点坐标及多边形单元的基本尺寸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223CCD-1A51-4D61-A985-0B677EB5362B}"/>
              </a:ext>
            </a:extLst>
          </p:cNvPr>
          <p:cNvSpPr txBox="1"/>
          <p:nvPr/>
        </p:nvSpPr>
        <p:spPr>
          <a:xfrm>
            <a:off x="2074491" y="2085474"/>
            <a:ext cx="60974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选定可展多面体顶点处运动副形式，计算转动副空间轴线位置，设计转动副的物理实现形式；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FCC4DF-0CAC-4FAA-ABEB-160D6B0D93C9}"/>
              </a:ext>
            </a:extLst>
          </p:cNvPr>
          <p:cNvSpPr txBox="1"/>
          <p:nvPr/>
        </p:nvSpPr>
        <p:spPr>
          <a:xfrm>
            <a:off x="2889289" y="3816735"/>
            <a:ext cx="60974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设计合理的零件外形及具体尺寸并确定各类零件数量，避免物理干涉；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054276A-EDE1-4DBC-BDD5-480BB434A0D3}"/>
              </a:ext>
            </a:extLst>
          </p:cNvPr>
          <p:cNvSpPr txBox="1"/>
          <p:nvPr/>
        </p:nvSpPr>
        <p:spPr>
          <a:xfrm>
            <a:off x="2889289" y="4153632"/>
            <a:ext cx="60974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设计锁死装置保证可展多面体具有稳定展开构型。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7D92B8B-D223-46F7-9F6C-08938F0A2324}"/>
              </a:ext>
            </a:extLst>
          </p:cNvPr>
          <p:cNvSpPr txBox="1"/>
          <p:nvPr/>
        </p:nvSpPr>
        <p:spPr>
          <a:xfrm>
            <a:off x="2443809" y="5407313"/>
            <a:ext cx="63384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原理样机能够在最大与最小构型之间折展，且折展过程流畅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1FEAD33-1923-4C66-B20D-9D50068DA456}"/>
              </a:ext>
            </a:extLst>
          </p:cNvPr>
          <p:cNvSpPr txBox="1"/>
          <p:nvPr/>
        </p:nvSpPr>
        <p:spPr>
          <a:xfrm>
            <a:off x="2443809" y="5744210"/>
            <a:ext cx="63384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原理样机能够</a:t>
            </a:r>
            <a:r>
              <a:rPr lang="zh-CN" altLang="en-US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利用驱动系统自动地</a:t>
            </a:r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折展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5162D30-2625-4926-8A0C-E5BF8B1BC1D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flipH="1">
            <a:off x="2074491" y="1227589"/>
            <a:ext cx="6658286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构件设计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AF9ED5-74B3-4122-8788-E7BF14465D7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 flipH="1">
            <a:off x="2897242" y="3430216"/>
            <a:ext cx="6658286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稳定性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981A5B0-3B0F-4FDC-9B89-AD5251BB2E6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flipH="1">
            <a:off x="2443809" y="5053956"/>
            <a:ext cx="6658286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latin typeface="黑体" panose="02010609060101010101" pitchFamily="49" charset="-122"/>
                <a:ea typeface="黑体" panose="02010609060101010101" pitchFamily="49" charset="-122"/>
              </a:rPr>
              <a:t>机械要求</a:t>
            </a:r>
            <a:endParaRPr lang="zh-CN" altLang="en-US" spc="300" dirty="0">
              <a:solidFill>
                <a:srgbClr val="2196F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95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645" y="1257300"/>
            <a:ext cx="4658486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可展多面体结构在实现其承载功能的前提下，能够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大尺寸地改变几何形状与空间构型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，以适应不同的应用需求，是空间可折展结构和大型可折展设备的关键技术。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通过对多面体展开与折叠构型进行分析，确定各顶点的运动副类型及方位，用以形成具有协调运动的多面体空间机构网格。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本项目中，我们组将依照上述构型设计与运动分析，制作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多面体原理样机。</a:t>
            </a:r>
            <a:endParaRPr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8535C731-FD9D-49EB-B479-B68680D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02" y="1008431"/>
            <a:ext cx="5867402" cy="312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38B1E8A-6D28-430F-A8C4-AFC625ECEE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9862" y="4189049"/>
            <a:ext cx="3167641" cy="19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3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69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aphicFrame>
        <p:nvGraphicFramePr>
          <p:cNvPr id="20" name="表格 19"/>
          <p:cNvGraphicFramePr/>
          <p:nvPr>
            <p:custDataLst>
              <p:tags r:id="rId1"/>
            </p:custDataLst>
          </p:nvPr>
        </p:nvGraphicFramePr>
        <p:xfrm>
          <a:off x="1582420" y="1303020"/>
          <a:ext cx="8779510" cy="480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4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   </a:t>
                      </a: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攀达穹顶的整体顶升施工方法</a:t>
                      </a:r>
                      <a:endParaRPr lang="en-US" altLang="zh-CN" sz="1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</a:t>
                      </a: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可展式空间雷达天线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4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  </a:t>
                      </a: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可折展微创手术钳</a:t>
                      </a:r>
                      <a:endParaRPr lang="en-US" altLang="zh-CN" sz="1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endParaRPr lang="en-US" altLang="zh-CN" sz="1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" name="图片 3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20" y="1644015"/>
            <a:ext cx="3789680" cy="1706880"/>
          </a:xfrm>
          <a:prstGeom prst="rect">
            <a:avLst/>
          </a:prstGeom>
        </p:spPr>
      </p:pic>
      <p:pic>
        <p:nvPicPr>
          <p:cNvPr id="34" name="图片 33" descr="图片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95" y="1644015"/>
            <a:ext cx="3449955" cy="1788160"/>
          </a:xfrm>
          <a:prstGeom prst="rect">
            <a:avLst/>
          </a:prstGeom>
        </p:spPr>
      </p:pic>
      <p:pic>
        <p:nvPicPr>
          <p:cNvPr id="35" name="图片 34" descr="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995" y="4136390"/>
            <a:ext cx="3689350" cy="18719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4E62B6-4E44-4F0F-8134-066EB5542520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69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02590" y="558800"/>
            <a:ext cx="1257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784350" y="1113790"/>
            <a:ext cx="8268335" cy="1732915"/>
            <a:chOff x="1393779" y="1656262"/>
            <a:chExt cx="7944529" cy="1163792"/>
          </a:xfrm>
        </p:grpSpPr>
        <p:sp>
          <p:nvSpPr>
            <p:cNvPr id="6" name="任意形状 5"/>
            <p:cNvSpPr/>
            <p:nvPr>
              <p:custDataLst>
                <p:tags r:id="rId18"/>
              </p:custDataLst>
            </p:nvPr>
          </p:nvSpPr>
          <p:spPr>
            <a:xfrm>
              <a:off x="1393780" y="1656262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4"/>
            <p:cNvSpPr/>
            <p:nvPr>
              <p:custDataLst>
                <p:tags r:id="rId19"/>
              </p:custDataLst>
            </p:nvPr>
          </p:nvSpPr>
          <p:spPr>
            <a:xfrm>
              <a:off x="1393779" y="1656262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形状 4"/>
            <p:cNvSpPr/>
            <p:nvPr>
              <p:custDataLst>
                <p:tags r:id="rId20"/>
              </p:custDataLst>
            </p:nvPr>
          </p:nvSpPr>
          <p:spPr>
            <a:xfrm>
              <a:off x="8843552" y="1656708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2"/>
            </p:custDataLst>
          </p:nvPr>
        </p:nvSpPr>
        <p:spPr>
          <a:xfrm>
            <a:off x="8494013" y="1328002"/>
            <a:ext cx="492515" cy="424240"/>
          </a:xfrm>
          <a:prstGeom prst="rect">
            <a:avLst/>
          </a:prstGeom>
          <a:noFill/>
        </p:spPr>
        <p:txBody>
          <a:bodyPr wrap="square" rtlCol="0">
            <a:normAutofit fontScale="95000" lnSpcReduction="10000"/>
          </a:bodyPr>
          <a:lstStyle/>
          <a:p>
            <a:pPr algn="ctr" defTabSz="457200"/>
            <a:endParaRPr kumimoji="1" lang="zh-CN" altLang="en-US" sz="24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2631295" y="3288765"/>
            <a:ext cx="7300773" cy="1185770"/>
            <a:chOff x="2822189" y="3167438"/>
            <a:chExt cx="7944529" cy="1163792"/>
          </a:xfrm>
        </p:grpSpPr>
        <p:sp>
          <p:nvSpPr>
            <p:cNvPr id="21" name="任意形状 20"/>
            <p:cNvSpPr/>
            <p:nvPr>
              <p:custDataLst>
                <p:tags r:id="rId15"/>
              </p:custDataLst>
            </p:nvPr>
          </p:nvSpPr>
          <p:spPr>
            <a:xfrm>
              <a:off x="2822190" y="3167438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圆角矩形 21"/>
            <p:cNvSpPr/>
            <p:nvPr>
              <p:custDataLst>
                <p:tags r:id="rId16"/>
              </p:custDataLst>
            </p:nvPr>
          </p:nvSpPr>
          <p:spPr>
            <a:xfrm>
              <a:off x="2822189" y="3167438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任意形状 22"/>
            <p:cNvSpPr/>
            <p:nvPr>
              <p:custDataLst>
                <p:tags r:id="rId17"/>
              </p:custDataLst>
            </p:nvPr>
          </p:nvSpPr>
          <p:spPr>
            <a:xfrm>
              <a:off x="10271962" y="3167884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9797660" y="2716847"/>
            <a:ext cx="492515" cy="424240"/>
          </a:xfrm>
          <a:prstGeom prst="rect">
            <a:avLst/>
          </a:prstGeom>
          <a:noFill/>
        </p:spPr>
        <p:txBody>
          <a:bodyPr wrap="square" rtlCol="0">
            <a:normAutofit fontScale="95000" lnSpcReduction="10000"/>
          </a:bodyPr>
          <a:lstStyle/>
          <a:p>
            <a:pPr algn="ctr" defTabSz="457200"/>
            <a:endParaRPr kumimoji="1" lang="zh-CN" altLang="en-US" sz="24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8987695" y="4105692"/>
            <a:ext cx="492515" cy="424240"/>
          </a:xfrm>
          <a:prstGeom prst="rect">
            <a:avLst/>
          </a:prstGeom>
          <a:noFill/>
        </p:spPr>
        <p:txBody>
          <a:bodyPr wrap="square" rtlCol="0">
            <a:normAutofit fontScale="95000" lnSpcReduction="10000"/>
          </a:bodyPr>
          <a:lstStyle/>
          <a:p>
            <a:pPr algn="ctr" defTabSz="457200"/>
            <a:r>
              <a:rPr kumimoji="1" lang="en-US" altLang="zh-CN" sz="24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kumimoji="1" lang="zh-CN" altLang="en-US" sz="24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1882140" y="1568450"/>
            <a:ext cx="7282180" cy="1147445"/>
          </a:xfrm>
          <a:prstGeom prst="rect">
            <a:avLst/>
          </a:prstGeom>
          <a:noFill/>
        </p:spPr>
        <p:txBody>
          <a:bodyPr wrap="square" lIns="90000" tIns="0" rtlCol="0">
            <a:normAutofit fontScale="92500" lnSpcReduction="20000"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l"/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①</a:t>
            </a:r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优良的耐高低温性能</a:t>
            </a:r>
          </a:p>
          <a:p>
            <a:pPr algn="l"/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</a:t>
            </a:r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耐老化和耐腐蚀</a:t>
            </a:r>
          </a:p>
          <a:p>
            <a:pPr algn="l"/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③为了减轻飞行器的结构重量，选取尽可能小的安全余量而达到绝对可靠的安全寿命</a:t>
            </a:r>
          </a:p>
        </p:txBody>
      </p:sp>
      <p:sp>
        <p:nvSpPr>
          <p:cNvPr id="37" name="文本框 36"/>
          <p:cNvSpPr txBox="1"/>
          <p:nvPr>
            <p:custDataLst>
              <p:tags r:id="rId7"/>
            </p:custDataLst>
          </p:nvPr>
        </p:nvSpPr>
        <p:spPr>
          <a:xfrm flipH="1">
            <a:off x="1835144" y="1223684"/>
            <a:ext cx="6658286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航空航天</a:t>
            </a: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2858470" y="3812055"/>
            <a:ext cx="6679294" cy="567566"/>
          </a:xfrm>
          <a:prstGeom prst="rect">
            <a:avLst/>
          </a:prstGeom>
          <a:noFill/>
        </p:spPr>
        <p:txBody>
          <a:bodyPr wrap="square" lIns="90000" tIns="0" rtlCol="0">
            <a:normAutofit fontScale="82500" lnSpcReduction="20000"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l"/>
            <a:r>
              <a:rPr lang="zh-CN" altLang="en-US" sz="18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①便于运输，拆卸，可以重复使用</a:t>
            </a:r>
          </a:p>
          <a:p>
            <a:pPr algn="l"/>
            <a:r>
              <a:rPr lang="zh-CN" altLang="en-US" sz="18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②高比强度、高比刚度、高几何稳定性</a:t>
            </a:r>
          </a:p>
        </p:txBody>
      </p: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 flipH="1">
            <a:off x="2884911" y="3393064"/>
            <a:ext cx="6653034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建筑领域</a:t>
            </a:r>
          </a:p>
        </p:txBody>
      </p:sp>
      <p:sp>
        <p:nvSpPr>
          <p:cNvPr id="51" name="文本框 50"/>
          <p:cNvSpPr txBox="1"/>
          <p:nvPr>
            <p:custDataLst>
              <p:tags r:id="rId10"/>
            </p:custDataLst>
          </p:nvPr>
        </p:nvSpPr>
        <p:spPr>
          <a:xfrm>
            <a:off x="2228973" y="5497384"/>
            <a:ext cx="6669373" cy="608641"/>
          </a:xfrm>
          <a:prstGeom prst="rect">
            <a:avLst/>
          </a:prstGeom>
          <a:noFill/>
        </p:spPr>
        <p:txBody>
          <a:bodyPr wrap="square" lIns="90000" tIns="0" rtlCol="0">
            <a:norm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l"/>
            <a:r>
              <a:rPr lang="zh-CN" altLang="en-US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①高精度，高稳定性</a:t>
            </a:r>
          </a:p>
          <a:p>
            <a:pPr algn="l"/>
            <a:r>
              <a:rPr lang="zh-CN" altLang="en-US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②低磨损度，高夹持力</a:t>
            </a:r>
          </a:p>
        </p:txBody>
      </p:sp>
      <p:sp>
        <p:nvSpPr>
          <p:cNvPr id="52" name="文本框 51"/>
          <p:cNvSpPr txBox="1"/>
          <p:nvPr>
            <p:custDataLst>
              <p:tags r:id="rId11"/>
            </p:custDataLst>
          </p:nvPr>
        </p:nvSpPr>
        <p:spPr>
          <a:xfrm flipH="1">
            <a:off x="2243649" y="5118580"/>
            <a:ext cx="6681044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z="1800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医疗</a:t>
            </a:r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领域</a:t>
            </a:r>
          </a:p>
        </p:txBody>
      </p:sp>
      <p:grpSp>
        <p:nvGrpSpPr>
          <p:cNvPr id="11" name="组合 10"/>
          <p:cNvGrpSpPr/>
          <p:nvPr>
            <p:custDataLst>
              <p:tags r:id="rId12"/>
            </p:custDataLst>
          </p:nvPr>
        </p:nvGrpSpPr>
        <p:grpSpPr>
          <a:xfrm>
            <a:off x="2140605" y="5000694"/>
            <a:ext cx="7300773" cy="1185770"/>
            <a:chOff x="1940715" y="4678614"/>
            <a:chExt cx="7944529" cy="1163792"/>
          </a:xfrm>
        </p:grpSpPr>
        <p:sp>
          <p:nvSpPr>
            <p:cNvPr id="13" name="圆角矩形 12"/>
            <p:cNvSpPr/>
            <p:nvPr>
              <p:custDataLst>
                <p:tags r:id="rId13"/>
              </p:custDataLst>
            </p:nvPr>
          </p:nvSpPr>
          <p:spPr>
            <a:xfrm>
              <a:off x="1940715" y="4678614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任意形状 26"/>
            <p:cNvSpPr/>
            <p:nvPr>
              <p:custDataLst>
                <p:tags r:id="rId14"/>
              </p:custDataLst>
            </p:nvPr>
          </p:nvSpPr>
          <p:spPr>
            <a:xfrm>
              <a:off x="9390488" y="4679060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AA2503F-4035-4159-899D-A151D9207526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广义产品需求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BD7F87-7E59-4877-9E99-CCEC3F768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984" b="-984"/>
          <a:stretch/>
        </p:blipFill>
        <p:spPr>
          <a:xfrm>
            <a:off x="678628" y="1189038"/>
            <a:ext cx="6760709" cy="22208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A94AE2-14A9-408B-81A3-324750FAB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t="17567" r="9555" b="18409"/>
          <a:stretch/>
        </p:blipFill>
        <p:spPr>
          <a:xfrm>
            <a:off x="678628" y="3496448"/>
            <a:ext cx="3141342" cy="22800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67DC6F-1FE0-4162-9515-95C63543C8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4405" y="3015414"/>
            <a:ext cx="2366610" cy="31554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BF303A-5393-48AF-AF12-D292549F3C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7" t="6700" r="10415" b="3174"/>
          <a:stretch/>
        </p:blipFill>
        <p:spPr>
          <a:xfrm rot="5400000">
            <a:off x="8246915" y="381461"/>
            <a:ext cx="2230452" cy="384560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7E6741D-1CB1-4D6D-A58D-E58B00E76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450" y="3438510"/>
            <a:ext cx="4309495" cy="23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04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项目流程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8008B0-9236-44ED-9608-B9E4C5F3C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505" y="416719"/>
            <a:ext cx="2825917" cy="1768813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F6EC9D-F23F-4DA9-A298-57234C0B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636" y="4568295"/>
            <a:ext cx="2231713" cy="21478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86297F-951E-4B8D-BA7C-2D175B8DF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600" y1="43467" x2="33000" y2="44000"/>
                        <a14:backgroundMark x1="60800" y1="31200" x2="60800" y2="31200"/>
                        <a14:backgroundMark x1="55800" y1="32000" x2="64400" y2="31733"/>
                        <a14:backgroundMark x1="46800" y1="17067" x2="46800" y2="17067"/>
                        <a14:backgroundMark x1="48400" y1="17067" x2="57000" y2="16267"/>
                        <a14:backgroundMark x1="60600" y1="17333" x2="68800" y2="17333"/>
                        <a14:backgroundMark x1="10200" y1="17333" x2="35400" y2="17600"/>
                        <a14:backgroundMark x1="35400" y1="17600" x2="37800" y2="16533"/>
                        <a14:backgroundMark x1="39600" y1="16267" x2="40400" y2="14667"/>
                        <a14:backgroundMark x1="53800" y1="48267" x2="53800" y2="48267"/>
                        <a14:backgroundMark x1="54200" y1="47467" x2="55600" y2="48000"/>
                        <a14:backgroundMark x1="46200" y1="29600" x2="48200" y2="33333"/>
                        <a14:backgroundMark x1="62600" y1="60000" x2="64800" y2="61867"/>
                        <a14:backgroundMark x1="70200" y1="72267" x2="73400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033" y="2483945"/>
            <a:ext cx="2381249" cy="1785937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6F1BDD-D399-47D5-921C-EB1491278C0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006" y="1308064"/>
            <a:ext cx="7452000" cy="4521236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89738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F85BC8B-F2F5-40D8-BDA0-AF20B83BA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1" t="6687" r="5111" b="12638"/>
          <a:stretch/>
        </p:blipFill>
        <p:spPr>
          <a:xfrm>
            <a:off x="7024154" y="2042169"/>
            <a:ext cx="2229805" cy="2571012"/>
          </a:xfrm>
          <a:prstGeom prst="rect">
            <a:avLst/>
          </a:prstGeom>
          <a:effectLst>
            <a:glow rad="177800">
              <a:schemeClr val="tx1"/>
            </a:glow>
            <a:softEdge rad="3175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项目流程与分工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6F6B8F-C9E6-47F6-802B-0D791366CC0C}"/>
              </a:ext>
            </a:extLst>
          </p:cNvPr>
          <p:cNvSpPr txBox="1"/>
          <p:nvPr/>
        </p:nvSpPr>
        <p:spPr>
          <a:xfrm>
            <a:off x="1028700" y="1660537"/>
            <a:ext cx="5525924" cy="3713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运动简图（全）</a:t>
            </a:r>
            <a:endParaRPr lang="en-US" altLang="zh-CN" sz="2000" dirty="0">
              <a:solidFill>
                <a:srgbClr val="FF0000"/>
              </a:solidFill>
              <a:highlight>
                <a:srgbClr val="E0E2E3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三维建模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郭伟祺、罗松寒</a:t>
            </a:r>
            <a:endParaRPr lang="en-US" altLang="zh-CN" sz="1600" dirty="0">
              <a:highlight>
                <a:srgbClr val="E0E2E3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highlight>
                  <a:srgbClr val="C0C0C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C0C0C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运动学分析（全）</a:t>
            </a:r>
            <a:endParaRPr lang="en-US" altLang="zh-CN" sz="2000" dirty="0">
              <a:solidFill>
                <a:srgbClr val="FF0000"/>
              </a:solidFill>
              <a:highlight>
                <a:srgbClr val="C0C0C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highlight>
                  <a:srgbClr val="C0C0C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C0C0C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力学分析（全）</a:t>
            </a:r>
            <a:endParaRPr lang="en-US" altLang="zh-CN" sz="2000" dirty="0">
              <a:solidFill>
                <a:srgbClr val="FF0000"/>
              </a:solidFill>
              <a:highlight>
                <a:srgbClr val="C0C0C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样机设计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白韬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样机制作（全）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驱动系统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刘宇轩、冒惠敏、张佳瑜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过程记录和报告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69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59B0FF-077A-412B-A515-458CA98B5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92521"/>
              </p:ext>
            </p:extLst>
          </p:nvPr>
        </p:nvGraphicFramePr>
        <p:xfrm>
          <a:off x="1514711" y="1354256"/>
          <a:ext cx="7268899" cy="44750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8185">
                  <a:extLst>
                    <a:ext uri="{9D8B030D-6E8A-4147-A177-3AD203B41FA5}">
                      <a16:colId xmlns:a16="http://schemas.microsoft.com/office/drawing/2014/main" val="1606326622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1560269330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2323923480"/>
                    </a:ext>
                  </a:extLst>
                </a:gridCol>
                <a:gridCol w="1038987">
                  <a:extLst>
                    <a:ext uri="{9D8B030D-6E8A-4147-A177-3AD203B41FA5}">
                      <a16:colId xmlns:a16="http://schemas.microsoft.com/office/drawing/2014/main" val="2707689124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932194494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4270318706"/>
                    </a:ext>
                  </a:extLst>
                </a:gridCol>
                <a:gridCol w="1038987">
                  <a:extLst>
                    <a:ext uri="{9D8B030D-6E8A-4147-A177-3AD203B41FA5}">
                      <a16:colId xmlns:a16="http://schemas.microsoft.com/office/drawing/2014/main" val="3667589857"/>
                    </a:ext>
                  </a:extLst>
                </a:gridCol>
              </a:tblGrid>
              <a:tr h="639292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</a:rPr>
                        <a:t>运动简图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三维建模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运动学过程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</a:rPr>
                        <a:t>力学过程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样机设计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>
                          <a:effectLst/>
                        </a:rPr>
                        <a:t>样机制作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242087"/>
                  </a:ext>
                </a:extLst>
              </a:tr>
              <a:tr h="639292"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</a:rPr>
                        <a:t>刘宇轩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2382868"/>
                  </a:ext>
                </a:extLst>
              </a:tr>
              <a:tr h="639292"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</a:rPr>
                        <a:t>郭伟</a:t>
                      </a:r>
                      <a:r>
                        <a:rPr lang="zh-CN" altLang="en-US" sz="1400" kern="100" dirty="0">
                          <a:effectLst/>
                        </a:rPr>
                        <a:t>祺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860634"/>
                  </a:ext>
                </a:extLst>
              </a:tr>
              <a:tr h="639292"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</a:rPr>
                        <a:t>罗松寒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4562931"/>
                  </a:ext>
                </a:extLst>
              </a:tr>
              <a:tr h="639292"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</a:rPr>
                        <a:t>张佳瑜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b="1" kern="100" dirty="0">
                          <a:effectLst/>
                        </a:rPr>
                        <a:t>√</a:t>
                      </a:r>
                      <a:endParaRPr lang="zh-CN" alt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5964034"/>
                  </a:ext>
                </a:extLst>
              </a:tr>
              <a:tr h="639292"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</a:rPr>
                        <a:t>冒惠敏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effectLst/>
                        </a:rPr>
                        <a:t> </a:t>
                      </a:r>
                      <a:r>
                        <a:rPr lang="zh-CN" altLang="zh-CN" sz="1400" b="1" kern="100" dirty="0">
                          <a:effectLst/>
                        </a:rPr>
                        <a:t>√</a:t>
                      </a:r>
                      <a:endParaRPr lang="zh-CN" alt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6951926"/>
                  </a:ext>
                </a:extLst>
              </a:tr>
              <a:tr h="639292">
                <a:tc>
                  <a:txBody>
                    <a:bodyPr/>
                    <a:lstStyle/>
                    <a:p>
                      <a:pPr algn="ctr"/>
                      <a:r>
                        <a:rPr lang="zh-CN" sz="1400" kern="100" dirty="0">
                          <a:effectLst/>
                        </a:rPr>
                        <a:t>白韬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√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√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9756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25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30214" y="3419475"/>
            <a:ext cx="522763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44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敬请批评指正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7390" y="1973263"/>
            <a:ext cx="4713287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8800" dirty="0">
                <a:solidFill>
                  <a:srgbClr val="1570C1"/>
                </a:solidFill>
                <a:latin typeface="DIN" pitchFamily="50" charset="0"/>
              </a:rPr>
              <a:t>Thanks</a:t>
            </a:r>
            <a:endParaRPr lang="zh-CN" altLang="en-US" sz="8800" dirty="0">
              <a:solidFill>
                <a:srgbClr val="1570C1"/>
              </a:solidFill>
              <a:latin typeface="DIN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1113847" y="-1113849"/>
            <a:ext cx="2672777" cy="4900476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901084" y="-901084"/>
            <a:ext cx="2157274" cy="3959441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9" name="文本框 10"/>
          <p:cNvSpPr txBox="1">
            <a:spLocks noChangeArrowheads="1"/>
          </p:cNvSpPr>
          <p:nvPr/>
        </p:nvSpPr>
        <p:spPr bwMode="auto">
          <a:xfrm>
            <a:off x="2383202" y="127865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</a:p>
        </p:txBody>
      </p:sp>
      <p:sp>
        <p:nvSpPr>
          <p:cNvPr id="18440" name="文本框 11"/>
          <p:cNvSpPr txBox="1">
            <a:spLocks noChangeArrowheads="1"/>
          </p:cNvSpPr>
          <p:nvPr/>
        </p:nvSpPr>
        <p:spPr bwMode="auto">
          <a:xfrm>
            <a:off x="2383202" y="226925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需求调查</a:t>
            </a:r>
          </a:p>
        </p:txBody>
      </p:sp>
      <p:sp>
        <p:nvSpPr>
          <p:cNvPr id="18441" name="文本框 12"/>
          <p:cNvSpPr txBox="1">
            <a:spLocks noChangeArrowheads="1"/>
          </p:cNvSpPr>
          <p:nvPr/>
        </p:nvSpPr>
        <p:spPr bwMode="auto">
          <a:xfrm>
            <a:off x="2383202" y="325985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7DF01FDF-8D6D-42B9-91C3-E8ED81F43E96}"/>
              </a:ext>
            </a:extLst>
          </p:cNvPr>
          <p:cNvSpPr/>
          <p:nvPr/>
        </p:nvSpPr>
        <p:spPr>
          <a:xfrm rot="16200000">
            <a:off x="8405374" y="3094694"/>
            <a:ext cx="2672777" cy="4900476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9568400C-982D-448D-A222-D18013EAE5D2}"/>
              </a:ext>
            </a:extLst>
          </p:cNvPr>
          <p:cNvSpPr/>
          <p:nvPr/>
        </p:nvSpPr>
        <p:spPr>
          <a:xfrm rot="16200000">
            <a:off x="9133642" y="3799643"/>
            <a:ext cx="2157274" cy="3959441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C3365C11-26A5-4398-A674-F534CA089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56" y="400050"/>
            <a:ext cx="677108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162275A7-2902-4600-889A-26847E9A5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201" y="425045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产品规划</a:t>
            </a:r>
          </a:p>
        </p:txBody>
      </p:sp>
      <p:sp>
        <p:nvSpPr>
          <p:cNvPr id="12" name="文本框 12">
            <a:extLst>
              <a:ext uri="{FF2B5EF4-FFF2-40B4-BE49-F238E27FC236}">
                <a16:creationId xmlns:a16="http://schemas.microsoft.com/office/drawing/2014/main" id="{0703190F-921F-4362-99C2-13CCDFADF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200" y="519914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项目分工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2645" y="1257300"/>
            <a:ext cx="4409440" cy="416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可展机构具有</a:t>
            </a:r>
            <a:r>
              <a:rPr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承载力大但收拢时所占空间小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收放灵活和运输方便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等优点。随着全球工业化的快速发展, 机械基本上取代了传统的手工的发展, 尤其在重工业领域, 可展机构为人类生活生产提供了不可忽视的便利性。但可展机构在机械原理、机械设计等传统文献中并没有具体分类研究, 而且开发空间巨大。所以针对该类机构的系统性研究亟待加强。</a:t>
            </a:r>
          </a:p>
          <a:p>
            <a:pPr>
              <a:lnSpc>
                <a:spcPct val="12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82356" y="1035137"/>
            <a:ext cx="5389547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可展机构的主要优点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结构紧凑、尺寸小巧, 且设备收缩后体积小。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这是可展机构最大的优点, 也使得其作业所要求的占用空间小。在地下水位较高的地区工作时对机坑的处理会十分简单。它能够在任何已有设备上直接使用, 而无需修改设备结构和机坑深度。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载荷能力大、稳定性好。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相对于其他机构来讲, 大部分可展机构的承载能力偏大。由于其稳定的结构, 可展机构在额定承载能力和伸展长度下, 具有很好的稳定性。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定位精准。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大部分可展机构在运行过程能确保在行程的任意一点精确定位, 并锁定高度, 不像液压设备会因温度的变化或泄漏产生位置变化。</a:t>
            </a: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5137150"/>
            <a:ext cx="4119245" cy="14262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80456" y="48773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0415" y="1293495"/>
            <a:ext cx="516382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运行平稳、噪音较低。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由于其连续成型原理, 无垂直方向爬行, 使得机构运转平稳安静, 除驱动装置的运行噪音, 大部分可展器本身的工作噪音很低。</a:t>
            </a:r>
          </a:p>
          <a:p>
            <a:pPr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效率高。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大部分可展设备的总传动效率较高, 通常可达到80%以上。</a:t>
            </a:r>
          </a:p>
          <a:p>
            <a:pPr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(6) 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构造简单, 使用方便。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可展机构的结构精巧而简洁, 所以可展器本身的安装工作简易而快捷, 一块伸缩机构通常在很短的时间即可安装使用。</a:t>
            </a:r>
          </a:p>
          <a:p>
            <a:pPr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(7) 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通用性高。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可展机构对使用环境没有太高要求, 使其经常在太空、海洋等复杂环境下工作, 并依然保持其稳定性。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60400"/>
            <a:ext cx="5449570" cy="3879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80890"/>
            <a:ext cx="2267585" cy="1790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620" y="4538345"/>
            <a:ext cx="2583815" cy="1832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9538DC2-FA3A-419A-A356-571C9821E320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22d875da-234a-11eb-a494-56dd061dbff2">
            <a:hlinkClick r:id="" action="ppaction://media"/>
            <a:extLst>
              <a:ext uri="{FF2B5EF4-FFF2-40B4-BE49-F238E27FC236}">
                <a16:creationId xmlns:a16="http://schemas.microsoft.com/office/drawing/2014/main" id="{8D4B2A5B-2951-4DB4-A28D-2E3EBC228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9315" y="1455939"/>
            <a:ext cx="4890840" cy="32392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AF9A6F-8621-4842-97F9-AAA947742A31}"/>
              </a:ext>
            </a:extLst>
          </p:cNvPr>
          <p:cNvSpPr txBox="1"/>
          <p:nvPr/>
        </p:nvSpPr>
        <p:spPr>
          <a:xfrm>
            <a:off x="2889680" y="4919648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航天卫星</a:t>
            </a:r>
          </a:p>
        </p:txBody>
      </p:sp>
      <p:pic>
        <p:nvPicPr>
          <p:cNvPr id="9" name="dc9ba88a-a346-11eb-bf72-56d3e7f07bd1">
            <a:hlinkClick r:id="" action="ppaction://media"/>
            <a:extLst>
              <a:ext uri="{FF2B5EF4-FFF2-40B4-BE49-F238E27FC236}">
                <a16:creationId xmlns:a16="http://schemas.microsoft.com/office/drawing/2014/main" id="{5E6F9E8E-41FE-4D6A-A6B3-B9223E79D4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83170" y="309463"/>
            <a:ext cx="4475887" cy="24866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BC19C89-027F-4025-8334-86A88DD47307}"/>
              </a:ext>
            </a:extLst>
          </p:cNvPr>
          <p:cNvSpPr txBox="1"/>
          <p:nvPr/>
        </p:nvSpPr>
        <p:spPr>
          <a:xfrm>
            <a:off x="7838982" y="2957718"/>
            <a:ext cx="19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充气折纸结构</a:t>
            </a:r>
          </a:p>
        </p:txBody>
      </p:sp>
      <p:pic>
        <p:nvPicPr>
          <p:cNvPr id="11" name="dc863fb8-a346-11eb-abc7-e6feeb3adb33">
            <a:hlinkClick r:id="" action="ppaction://media"/>
            <a:extLst>
              <a:ext uri="{FF2B5EF4-FFF2-40B4-BE49-F238E27FC236}">
                <a16:creationId xmlns:a16="http://schemas.microsoft.com/office/drawing/2014/main" id="{25B1CB6C-C93D-45C7-807D-02B6B214169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83169" y="3478058"/>
            <a:ext cx="4475887" cy="24181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434B95D-2587-470F-AF71-0BD16F7F6CD8}"/>
              </a:ext>
            </a:extLst>
          </p:cNvPr>
          <p:cNvSpPr txBox="1"/>
          <p:nvPr/>
        </p:nvSpPr>
        <p:spPr>
          <a:xfrm>
            <a:off x="8069802" y="6008687"/>
            <a:ext cx="166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充气帐篷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33E0FDF-56C9-4498-89EC-871C5D43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23" y="1614673"/>
            <a:ext cx="3215919" cy="32464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CF604D-9999-433B-AC65-26D4BEB68EF8}"/>
              </a:ext>
            </a:extLst>
          </p:cNvPr>
          <p:cNvSpPr txBox="1"/>
          <p:nvPr/>
        </p:nvSpPr>
        <p:spPr>
          <a:xfrm>
            <a:off x="1151340" y="5198730"/>
            <a:ext cx="2112885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仿生蛇形机器人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058139B-9574-4456-B582-2971ABF7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300" y="1904257"/>
            <a:ext cx="3429297" cy="266723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F71D228-97EC-4304-B5BB-1473893E0982}"/>
              </a:ext>
            </a:extLst>
          </p:cNvPr>
          <p:cNvSpPr txBox="1"/>
          <p:nvPr/>
        </p:nvSpPr>
        <p:spPr>
          <a:xfrm>
            <a:off x="5181704" y="5198730"/>
            <a:ext cx="203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仿蠕虫爬行机器人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47044B1-1A28-44D6-98C8-48F782DB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341" y="1431777"/>
            <a:ext cx="3254022" cy="342929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2AF84F7-C265-4677-ADCA-C280C28D7119}"/>
              </a:ext>
            </a:extLst>
          </p:cNvPr>
          <p:cNvSpPr txBox="1"/>
          <p:nvPr/>
        </p:nvSpPr>
        <p:spPr>
          <a:xfrm>
            <a:off x="8898524" y="5198730"/>
            <a:ext cx="278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可变直径轮式折纸机器人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10529E-EBC0-4EC0-9889-E712EC4D343A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83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177771" y="1231438"/>
            <a:ext cx="4255364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应用于航天领域，如人造卫星，服务于国家重大战略需求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应用于生活领域，如充气帐篷，服务于人民大众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应用于机器人制作，各种各样的机器人可以在抢险救灾，搬运货物等多种情况下发挥作用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除此之外，生物纳米领域，医疗领域，武器领域等各种领域均涉及到可折叠多面体机构，未来这一技术将与人类生活息息相关。</a:t>
            </a:r>
          </a:p>
        </p:txBody>
      </p:sp>
      <p:pic>
        <p:nvPicPr>
          <p:cNvPr id="4" name="9cdee4ee-233c-11eb-a174-16d8d51046e0">
            <a:hlinkClick r:id="" action="ppaction://media"/>
            <a:extLst>
              <a:ext uri="{FF2B5EF4-FFF2-40B4-BE49-F238E27FC236}">
                <a16:creationId xmlns:a16="http://schemas.microsoft.com/office/drawing/2014/main" id="{B9121FD0-D421-430D-92B3-10AE15DFC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1846" y="1989308"/>
            <a:ext cx="4947822" cy="30112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14A6F9-F885-42CE-90C7-61B1C359936D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服务对象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234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B5F2F36-DD99-43AD-A9A9-98614305111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34D6A2-645A-439B-A7E3-DE3187850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023" y="2475064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 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基本功能实现目标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B774E3-31E4-46A9-BCEC-0E403A2E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023" y="3555419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 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特殊应用场景功能实现目标</a:t>
            </a:r>
          </a:p>
        </p:txBody>
      </p:sp>
    </p:spTree>
    <p:extLst>
      <p:ext uri="{BB962C8B-B14F-4D97-AF65-F5344CB8AC3E}">
        <p14:creationId xmlns:p14="http://schemas.microsoft.com/office/powerpoint/2010/main" val="1527439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b758c575d3afaa4a23037e74bea4a653611b5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54_2*m_h_i*1_2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1454_2*m_h_i*1_2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1454_2*m_h_i*1_2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54_2*m_h_i*1_1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1454_2*m_h_i*1_1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1454_2*m_h_i*1_1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c1d028-d4d6-4506-9a65-64948f17c49e}"/>
  <p:tag name="TABLE_ENDDRAG_ORIGIN_RECT" val="691*378"/>
  <p:tag name="TABLE_ENDDRAG_RECT" val="124*102*691*3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54_2*m_h_i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5"/>
  <p:tag name="KSO_WM_UNIT_ID" val="diagram20201454_2*m_h_i*1_1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54_2*m_h_i*1_2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54_2*m_h_i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5"/>
  <p:tag name="KSO_WM_UNIT_ID" val="diagram20201454_2*m_h_i*1_2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5"/>
  <p:tag name="KSO_WM_UNIT_ID" val="diagram20201454_2*m_h_i*1_3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1454_2*m_h_f*1_1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54_2*m_h_a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1454_2*m_h_f*1_2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54_2*m_h_a*1_2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1454_2*m_h_f*1_3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1454_2*m_h_a*1_3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54_2*m_h_i*1_3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1454_2*m_h_i*1_3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54_2*m_h_i*1_2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1454_2*m_h_i*1_3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54_2*m_h_i*1_2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1454_2*m_h_i*1_2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1454_2*m_h_i*1_2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54_2*m_h_i*1_1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1454_2*m_h_i*1_1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1454_2*m_h_i*1_1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54_2*m_h_i*1_3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54_2*m_h_a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54_2*m_h_a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54_2*m_h_a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1454_2*m_h_i*1_3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1454_2*m_h_i*1_3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Microsoft Office PowerPoint</Application>
  <PresentationFormat>宽屏</PresentationFormat>
  <Paragraphs>350</Paragraphs>
  <Slides>26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DIN</vt:lpstr>
      <vt:lpstr>等线</vt:lpstr>
      <vt:lpstr>黑体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蓝色多边形</dc:title>
  <dc:creator/>
  <cp:keywords>www.1ppt.com</cp:keywords>
  <cp:lastModifiedBy/>
  <cp:revision>22</cp:revision>
  <dcterms:created xsi:type="dcterms:W3CDTF">2015-06-07T14:37:57Z</dcterms:created>
  <dcterms:modified xsi:type="dcterms:W3CDTF">2022-03-21T05:53:02Z</dcterms:modified>
</cp:coreProperties>
</file>